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Canva Sans" panose="020B0604020202020204" charset="0"/>
      <p:regular r:id="rId38"/>
    </p:embeddedFont>
    <p:embeddedFont>
      <p:font typeface="Canva Sans Bold" panose="020B0604020202020204" charset="0"/>
      <p:regular r:id="rId39"/>
    </p:embeddedFont>
    <p:embeddedFont>
      <p:font typeface="DM Sans" pitchFamily="2" charset="0"/>
      <p:regular r:id="rId40"/>
    </p:embeddedFont>
    <p:embeddedFont>
      <p:font typeface="DM Sans Italics" panose="020B0604020202020204" charset="0"/>
      <p:regular r:id="rId41"/>
    </p:embeddedFont>
    <p:embeddedFont>
      <p:font typeface="Open Sauce" panose="020B0604020202020204" charset="0"/>
      <p:regular r:id="rId42"/>
    </p:embeddedFont>
    <p:embeddedFont>
      <p:font typeface="Open Sauce Bold" panose="020B0604020202020204" charset="0"/>
      <p:regular r:id="rId43"/>
    </p:embeddedFont>
    <p:embeddedFont>
      <p:font typeface="Oswald Bold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53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9.sv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gif"/><Relationship Id="rId4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6347" y="4814089"/>
            <a:ext cx="9815307" cy="3322404"/>
            <a:chOff x="0" y="0"/>
            <a:chExt cx="1895495" cy="64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5495" cy="641610"/>
            </a:xfrm>
            <a:custGeom>
              <a:avLst/>
              <a:gdLst/>
              <a:ahLst/>
              <a:cxnLst/>
              <a:rect l="l" t="t" r="r" b="b"/>
              <a:pathLst>
                <a:path w="1895495" h="641610">
                  <a:moveTo>
                    <a:pt x="0" y="0"/>
                  </a:moveTo>
                  <a:lnTo>
                    <a:pt x="1895495" y="0"/>
                  </a:lnTo>
                  <a:lnTo>
                    <a:pt x="1895495" y="641610"/>
                  </a:lnTo>
                  <a:lnTo>
                    <a:pt x="0" y="641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95495" cy="679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</a:rPr>
                <a:t>Reem Ashraf Hashem  89282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</a:rPr>
                <a:t>Fatma Amr Hussein  89087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</a:rPr>
                <a:t>Farah Khaled Mohammed  89297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</a:rPr>
                <a:t>Mariam Wafik William  89824</a:t>
              </a:r>
            </a:p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</a:rPr>
                <a:t>Rita Sherif Ramzy  89833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051653" y="607909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37684"/>
            <a:ext cx="2768138" cy="4114800"/>
          </a:xfrm>
          <a:custGeom>
            <a:avLst/>
            <a:gdLst/>
            <a:ahLst/>
            <a:cxnLst/>
            <a:rect l="l" t="t" r="r" b="b"/>
            <a:pathLst>
              <a:path w="2768138" h="4114800">
                <a:moveTo>
                  <a:pt x="0" y="0"/>
                </a:moveTo>
                <a:lnTo>
                  <a:pt x="2768138" y="0"/>
                </a:lnTo>
                <a:lnTo>
                  <a:pt x="2768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5224811" cy="7873003"/>
          </a:xfrm>
          <a:custGeom>
            <a:avLst/>
            <a:gdLst/>
            <a:ahLst/>
            <a:cxnLst/>
            <a:rect l="l" t="t" r="r" b="b"/>
            <a:pathLst>
              <a:path w="5224811" h="7873003">
                <a:moveTo>
                  <a:pt x="0" y="0"/>
                </a:moveTo>
                <a:lnTo>
                  <a:pt x="5224811" y="0"/>
                </a:lnTo>
                <a:lnTo>
                  <a:pt x="5224811" y="7873003"/>
                </a:lnTo>
                <a:lnTo>
                  <a:pt x="0" y="7873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8435" y="4814089"/>
            <a:ext cx="7735824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1353" y="1009982"/>
            <a:ext cx="9212779" cy="334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58" spc="309">
                <a:solidFill>
                  <a:srgbClr val="231F20"/>
                </a:solidFill>
                <a:latin typeface="Oswald Bold"/>
              </a:rPr>
              <a:t>NETWORK SECURITY LOG ANALYSIS</a:t>
            </a:r>
          </a:p>
          <a:p>
            <a:pPr algn="ctr">
              <a:lnSpc>
                <a:spcPts val="4358"/>
              </a:lnSpc>
            </a:pPr>
            <a:endParaRPr lang="en-US" sz="3158" spc="309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4358"/>
              </a:lnSpc>
            </a:pPr>
            <a:r>
              <a:rPr lang="en-US" sz="3158" spc="309">
                <a:solidFill>
                  <a:srgbClr val="231F20"/>
                </a:solidFill>
                <a:latin typeface="Oswald Bold"/>
              </a:rPr>
              <a:t>Submitted to the</a:t>
            </a:r>
          </a:p>
          <a:p>
            <a:pPr algn="ctr">
              <a:lnSpc>
                <a:spcPts val="3389"/>
              </a:lnSpc>
            </a:pPr>
            <a:r>
              <a:rPr lang="en-US" sz="2456" spc="240">
                <a:solidFill>
                  <a:srgbClr val="231F20"/>
                </a:solidFill>
                <a:latin typeface="Oswald Bold"/>
              </a:rPr>
              <a:t>MTI Faculty of Engineering</a:t>
            </a:r>
          </a:p>
          <a:p>
            <a:pPr algn="ctr">
              <a:lnSpc>
                <a:spcPts val="3389"/>
              </a:lnSpc>
            </a:pPr>
            <a:r>
              <a:rPr lang="en-US" sz="2456" spc="240">
                <a:solidFill>
                  <a:srgbClr val="231F20"/>
                </a:solidFill>
                <a:latin typeface="Oswald Bold"/>
              </a:rPr>
              <a:t> SUPERVISOR: DR /MOHAMMED SHARAF</a:t>
            </a:r>
          </a:p>
          <a:p>
            <a:pPr algn="ctr">
              <a:lnSpc>
                <a:spcPts val="3389"/>
              </a:lnSpc>
            </a:pPr>
            <a:r>
              <a:rPr lang="en-US" sz="2456" spc="240">
                <a:solidFill>
                  <a:srgbClr val="231F20"/>
                </a:solidFill>
                <a:latin typeface="Oswald Bold"/>
              </a:rPr>
              <a:t> CO-SUPERVISOR:  ENG.ASMAA HEKAL</a:t>
            </a:r>
          </a:p>
          <a:p>
            <a:pPr algn="ctr">
              <a:lnSpc>
                <a:spcPts val="3389"/>
              </a:lnSpc>
            </a:pPr>
            <a:endParaRPr lang="en-US" sz="2456" spc="240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849"/>
            <a:ext cx="12057353" cy="15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4"/>
              </a:lnSpc>
            </a:pPr>
            <a:r>
              <a:rPr lang="en-US" sz="9307" spc="912">
                <a:solidFill>
                  <a:srgbClr val="FFFFFF"/>
                </a:solidFill>
                <a:latin typeface="Oswald Bold"/>
              </a:rPr>
              <a:t>PROJECT DIAGRAM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85218" y="2269189"/>
            <a:ext cx="6597695" cy="7464416"/>
          </a:xfrm>
          <a:custGeom>
            <a:avLst/>
            <a:gdLst/>
            <a:ahLst/>
            <a:cxnLst/>
            <a:rect l="l" t="t" r="r" b="b"/>
            <a:pathLst>
              <a:path w="6597695" h="7464416">
                <a:moveTo>
                  <a:pt x="0" y="0"/>
                </a:moveTo>
                <a:lnTo>
                  <a:pt x="6597695" y="0"/>
                </a:lnTo>
                <a:lnTo>
                  <a:pt x="6597695" y="7464416"/>
                </a:lnTo>
                <a:lnTo>
                  <a:pt x="0" y="746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86976" y="-949606"/>
            <a:ext cx="8881244" cy="4962395"/>
          </a:xfrm>
          <a:custGeom>
            <a:avLst/>
            <a:gdLst/>
            <a:ahLst/>
            <a:cxnLst/>
            <a:rect l="l" t="t" r="r" b="b"/>
            <a:pathLst>
              <a:path w="8881244" h="4962395">
                <a:moveTo>
                  <a:pt x="0" y="0"/>
                </a:moveTo>
                <a:lnTo>
                  <a:pt x="8881245" y="0"/>
                </a:lnTo>
                <a:lnTo>
                  <a:pt x="8881245" y="4962395"/>
                </a:lnTo>
                <a:lnTo>
                  <a:pt x="0" y="4962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8297" y="3727682"/>
            <a:ext cx="11662417" cy="6559318"/>
          </a:xfrm>
          <a:custGeom>
            <a:avLst/>
            <a:gdLst/>
            <a:ahLst/>
            <a:cxnLst/>
            <a:rect l="l" t="t" r="r" b="b"/>
            <a:pathLst>
              <a:path w="11662417" h="6559318">
                <a:moveTo>
                  <a:pt x="0" y="0"/>
                </a:moveTo>
                <a:lnTo>
                  <a:pt x="11662417" y="0"/>
                </a:lnTo>
                <a:lnTo>
                  <a:pt x="11662417" y="6559318"/>
                </a:lnTo>
                <a:lnTo>
                  <a:pt x="0" y="655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82298" y="467601"/>
            <a:ext cx="7663305" cy="23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9"/>
              </a:lnSpc>
            </a:pPr>
            <a:r>
              <a:rPr lang="en-US" sz="6892">
                <a:solidFill>
                  <a:srgbClr val="000000"/>
                </a:solidFill>
                <a:latin typeface="Canva Sans Bold"/>
              </a:rPr>
              <a:t>K-Nearest Neighbors (KNN)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7022" y="4167878"/>
            <a:ext cx="5727895" cy="491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sz="4017">
                <a:solidFill>
                  <a:srgbClr val="000000"/>
                </a:solidFill>
                <a:latin typeface="Canva Sans Bold"/>
              </a:rPr>
              <a:t>KNeighborsClassifier</a:t>
            </a:r>
            <a:r>
              <a:rPr lang="en-US" sz="4017">
                <a:solidFill>
                  <a:srgbClr val="000000"/>
                </a:solidFill>
                <a:latin typeface="Canva Sans"/>
              </a:rPr>
              <a:t>: High precision, recall, and F1-score.</a:t>
            </a:r>
          </a:p>
          <a:p>
            <a:pPr algn="ctr">
              <a:lnSpc>
                <a:spcPts val="5623"/>
              </a:lnSpc>
            </a:pPr>
            <a:r>
              <a:rPr lang="en-US" sz="4017">
                <a:solidFill>
                  <a:srgbClr val="000000"/>
                </a:solidFill>
                <a:latin typeface="Canva Sans"/>
              </a:rPr>
              <a:t>o Very high performance, close to the Decision Tree.</a:t>
            </a:r>
          </a:p>
          <a:p>
            <a:pPr algn="ctr">
              <a:lnSpc>
                <a:spcPts val="5623"/>
              </a:lnSpc>
            </a:pPr>
            <a:endParaRPr lang="en-US" sz="4017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338" y="3018664"/>
            <a:ext cx="11662417" cy="6420028"/>
          </a:xfrm>
          <a:custGeom>
            <a:avLst/>
            <a:gdLst/>
            <a:ahLst/>
            <a:cxnLst/>
            <a:rect l="l" t="t" r="r" b="b"/>
            <a:pathLst>
              <a:path w="11662417" h="6420028">
                <a:moveTo>
                  <a:pt x="0" y="0"/>
                </a:moveTo>
                <a:lnTo>
                  <a:pt x="11662418" y="0"/>
                </a:lnTo>
                <a:lnTo>
                  <a:pt x="11662418" y="6420027"/>
                </a:lnTo>
                <a:lnTo>
                  <a:pt x="0" y="642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76472" y="933450"/>
            <a:ext cx="102291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Logistic 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80686" y="3204807"/>
            <a:ext cx="4191808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Logistic Regression classifier :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Good performance, but lower than KNN and Decision Tree.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Good performance, but not as high as the other two models.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716" y="3524585"/>
            <a:ext cx="10622003" cy="5134556"/>
          </a:xfrm>
          <a:custGeom>
            <a:avLst/>
            <a:gdLst/>
            <a:ahLst/>
            <a:cxnLst/>
            <a:rect l="l" t="t" r="r" b="b"/>
            <a:pathLst>
              <a:path w="10622003" h="5134556">
                <a:moveTo>
                  <a:pt x="0" y="0"/>
                </a:moveTo>
                <a:lnTo>
                  <a:pt x="10622003" y="0"/>
                </a:lnTo>
                <a:lnTo>
                  <a:pt x="10622003" y="5134556"/>
                </a:lnTo>
                <a:lnTo>
                  <a:pt x="0" y="5134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34633" y="428310"/>
            <a:ext cx="7018734" cy="303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00000"/>
                </a:solidFill>
                <a:latin typeface="Canva Sans Bold"/>
              </a:rPr>
              <a:t>Decision Tree</a:t>
            </a:r>
          </a:p>
          <a:p>
            <a:pPr algn="ctr">
              <a:lnSpc>
                <a:spcPts val="12880"/>
              </a:lnSpc>
            </a:pPr>
            <a:endParaRPr lang="en-US" sz="83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89378" y="2881485"/>
            <a:ext cx="5169922" cy="683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"/>
              </a:rPr>
              <a:t>·</a:t>
            </a:r>
            <a:r>
              <a:rPr lang="en-US" sz="3899">
                <a:solidFill>
                  <a:srgbClr val="000000"/>
                </a:solidFill>
                <a:latin typeface="Canva Sans Bold"/>
              </a:rPr>
              <a:t>Decision Tree classifier </a:t>
            </a:r>
            <a:r>
              <a:rPr lang="en-US" sz="3899">
                <a:solidFill>
                  <a:srgbClr val="000000"/>
                </a:solidFill>
                <a:latin typeface="Canva Sans"/>
              </a:rPr>
              <a:t>: Highest performance with perfect scores, indicating excellent model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Canva Sans"/>
              </a:rPr>
              <a:t>·Highest performance with perfect scores</a:t>
            </a:r>
          </a:p>
          <a:p>
            <a:pPr algn="ctr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0752" y="6201281"/>
            <a:ext cx="12531389" cy="3347527"/>
          </a:xfrm>
          <a:custGeom>
            <a:avLst/>
            <a:gdLst/>
            <a:ahLst/>
            <a:cxnLst/>
            <a:rect l="l" t="t" r="r" b="b"/>
            <a:pathLst>
              <a:path w="12531389" h="3347527">
                <a:moveTo>
                  <a:pt x="0" y="0"/>
                </a:moveTo>
                <a:lnTo>
                  <a:pt x="12531389" y="0"/>
                </a:lnTo>
                <a:lnTo>
                  <a:pt x="12531389" y="3347527"/>
                </a:lnTo>
                <a:lnTo>
                  <a:pt x="0" y="334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2" r="-5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18954" y="651140"/>
            <a:ext cx="10650093" cy="525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Axes</a:t>
            </a:r>
          </a:p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•Y-Axis (Vertical): Represents the scores in percentage, ranging from 80% to 100%.</a:t>
            </a:r>
          </a:p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•X-Axis (Horizontal): Represents the three different models being compared.</a:t>
            </a:r>
          </a:p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- Bars</a:t>
            </a:r>
          </a:p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•Blue Bars: Represent the precision scores for each model.</a:t>
            </a:r>
          </a:p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Canva Sans Bold"/>
              </a:rPr>
              <a:t>•Orange Bars: Represent the recall scores for each model.</a:t>
            </a:r>
          </a:p>
          <a:p>
            <a:pPr algn="ctr">
              <a:lnSpc>
                <a:spcPts val="4158"/>
              </a:lnSpc>
            </a:pPr>
            <a:endParaRPr lang="en-US" sz="297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30973" y="4128883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49043" y="3834644"/>
            <a:ext cx="18038957" cy="3195212"/>
            <a:chOff x="0" y="0"/>
            <a:chExt cx="3483616" cy="6170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3616" cy="617047"/>
            </a:xfrm>
            <a:custGeom>
              <a:avLst/>
              <a:gdLst/>
              <a:ahLst/>
              <a:cxnLst/>
              <a:rect l="l" t="t" r="r" b="b"/>
              <a:pathLst>
                <a:path w="3483616" h="617047">
                  <a:moveTo>
                    <a:pt x="0" y="0"/>
                  </a:moveTo>
                  <a:lnTo>
                    <a:pt x="3483616" y="0"/>
                  </a:lnTo>
                  <a:lnTo>
                    <a:pt x="3483616" y="617047"/>
                  </a:lnTo>
                  <a:lnTo>
                    <a:pt x="0" y="61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483616" cy="645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 Bold"/>
                </a:rPr>
                <a:t>Best Model</a:t>
              </a:r>
              <a:r>
                <a:rPr lang="en-US" sz="2699">
                  <a:solidFill>
                    <a:srgbClr val="000000"/>
                  </a:solidFill>
                  <a:latin typeface="Open Sauce"/>
                </a:rPr>
                <a:t>: DecisionTreeClassifier, as it has the highest precision and recall scores, indicating superior performance.</a:t>
              </a:r>
            </a:p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 Bold"/>
                </a:rPr>
                <a:t>- Performance Insights</a:t>
              </a:r>
              <a:r>
                <a:rPr lang="en-US" sz="2699">
                  <a:solidFill>
                    <a:srgbClr val="000000"/>
                  </a:solidFill>
                  <a:latin typeface="Open Sauce"/>
                </a:rPr>
                <a:t>:</a:t>
              </a:r>
            </a:p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</a:rPr>
                <a:t>•The KNeighborsClassifier also performs well, but slightly less than the DecisionTreeClassifier.</a:t>
              </a:r>
            </a:p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</a:rPr>
                <a:t>•Logistic Regression, while having high recall, has a notably lower precision compared to the other models, indicating a trade-off in its performance.</a:t>
              </a:r>
            </a:p>
            <a:p>
              <a:pPr algn="ctr">
                <a:lnSpc>
                  <a:spcPts val="2859"/>
                </a:lnSpc>
              </a:pPr>
              <a:endParaRPr lang="en-US" sz="2699">
                <a:solidFill>
                  <a:srgbClr val="000000"/>
                </a:solidFill>
                <a:latin typeface="Open Sauce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634480" y="7060492"/>
            <a:ext cx="12204619" cy="3226508"/>
          </a:xfrm>
          <a:custGeom>
            <a:avLst/>
            <a:gdLst/>
            <a:ahLst/>
            <a:cxnLst/>
            <a:rect l="l" t="t" r="r" b="b"/>
            <a:pathLst>
              <a:path w="12204619" h="3226508">
                <a:moveTo>
                  <a:pt x="0" y="0"/>
                </a:moveTo>
                <a:lnTo>
                  <a:pt x="12204619" y="0"/>
                </a:lnTo>
                <a:lnTo>
                  <a:pt x="12204619" y="3226508"/>
                </a:lnTo>
                <a:lnTo>
                  <a:pt x="0" y="3226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SUMMARY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2">
                    <a:alpha val="100000"/>
                  </a:srgbClr>
                </a:gs>
                <a:gs pos="100000">
                  <a:srgbClr val="90929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45670" y="1488646"/>
            <a:ext cx="7053868" cy="73097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17048" y="2784879"/>
            <a:ext cx="8875518" cy="456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08"/>
              </a:lnSpc>
            </a:pPr>
            <a:r>
              <a:rPr lang="en-US" sz="8774" spc="859">
                <a:solidFill>
                  <a:srgbClr val="FFFFFF"/>
                </a:solidFill>
                <a:latin typeface="Oswald Bold"/>
              </a:rPr>
              <a:t>DISPLAYING PREPROCESSED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Check the duplication row in the training data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14"/>
                </a:lnSpc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Print shape of training data</a:t>
              </a:r>
            </a:p>
            <a:p>
              <a:pPr algn="ctr">
                <a:lnSpc>
                  <a:spcPts val="4114"/>
                </a:lnSpc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·Check the missing values in each column in the training data .</a:t>
              </a:r>
            </a:p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 lang="en-US" sz="2981" spc="29">
                <a:solidFill>
                  <a:srgbClr val="FFFFFF"/>
                </a:solidFill>
                <a:latin typeface="DM Sans Italic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21316" y="3325861"/>
            <a:ext cx="2049168" cy="20491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19617" y="3325861"/>
            <a:ext cx="2049168" cy="204916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32358" y="3325861"/>
            <a:ext cx="2049168" cy="204916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740049" y="3653528"/>
            <a:ext cx="1211702" cy="1322294"/>
          </a:xfrm>
          <a:custGeom>
            <a:avLst/>
            <a:gdLst/>
            <a:ahLst/>
            <a:cxnLst/>
            <a:rect l="l" t="t" r="r" b="b"/>
            <a:pathLst>
              <a:path w="1211702" h="1322294">
                <a:moveTo>
                  <a:pt x="0" y="0"/>
                </a:moveTo>
                <a:lnTo>
                  <a:pt x="1211703" y="0"/>
                </a:lnTo>
                <a:lnTo>
                  <a:pt x="1211703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571281" y="3653528"/>
            <a:ext cx="1160684" cy="1393835"/>
          </a:xfrm>
          <a:custGeom>
            <a:avLst/>
            <a:gdLst/>
            <a:ahLst/>
            <a:cxnLst/>
            <a:rect l="l" t="t" r="r" b="b"/>
            <a:pathLst>
              <a:path w="1160684" h="1393835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379912" y="365352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574589" y="5586604"/>
            <a:ext cx="3383635" cy="225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</a:pPr>
            <a:r>
              <a:rPr lang="en-US" sz="3312" spc="324">
                <a:solidFill>
                  <a:srgbClr val="FFFBFB"/>
                </a:solidFill>
                <a:latin typeface="DM Sans"/>
              </a:rPr>
              <a:t>Load the CSV file of the training and test 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40049" y="864375"/>
            <a:ext cx="9639863" cy="88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4"/>
              </a:lnSpc>
            </a:pPr>
            <a:r>
              <a:rPr lang="en-US" sz="5203">
                <a:solidFill>
                  <a:srgbClr val="000000"/>
                </a:solidFill>
                <a:latin typeface="Canva Sans Bold"/>
              </a:rPr>
              <a:t>Preprocessing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38577" y="3956613"/>
            <a:ext cx="7844142" cy="5680658"/>
          </a:xfrm>
          <a:custGeom>
            <a:avLst/>
            <a:gdLst/>
            <a:ahLst/>
            <a:cxnLst/>
            <a:rect l="l" t="t" r="r" b="b"/>
            <a:pathLst>
              <a:path w="7844142" h="5680658">
                <a:moveTo>
                  <a:pt x="0" y="0"/>
                </a:moveTo>
                <a:lnTo>
                  <a:pt x="7844142" y="0"/>
                </a:lnTo>
                <a:lnTo>
                  <a:pt x="7844142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9858" y="3956613"/>
            <a:ext cx="7844142" cy="5680658"/>
          </a:xfrm>
          <a:custGeom>
            <a:avLst/>
            <a:gdLst/>
            <a:ahLst/>
            <a:cxnLst/>
            <a:rect l="l" t="t" r="r" b="b"/>
            <a:pathLst>
              <a:path w="7844142" h="5680658">
                <a:moveTo>
                  <a:pt x="0" y="0"/>
                </a:moveTo>
                <a:lnTo>
                  <a:pt x="7844142" y="0"/>
                </a:lnTo>
                <a:lnTo>
                  <a:pt x="7844142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36713" y="333383"/>
            <a:ext cx="8747581" cy="328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6"/>
              </a:lnSpc>
            </a:pPr>
            <a:r>
              <a:rPr lang="en-US" sz="4669">
                <a:solidFill>
                  <a:srgbClr val="000000"/>
                </a:solidFill>
                <a:latin typeface="Canva Sans"/>
              </a:rPr>
              <a:t>·One graph display the level of each class.</a:t>
            </a:r>
          </a:p>
          <a:p>
            <a:pPr algn="ctr">
              <a:lnSpc>
                <a:spcPts val="6536"/>
              </a:lnSpc>
            </a:pPr>
            <a:r>
              <a:rPr lang="en-US" sz="4669">
                <a:solidFill>
                  <a:srgbClr val="000000"/>
                </a:solidFill>
                <a:latin typeface="Canva Sans"/>
              </a:rPr>
              <a:t>Other graph display the level of each protocol types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2">
                    <a:alpha val="100000"/>
                  </a:srgbClr>
                </a:gs>
                <a:gs pos="100000">
                  <a:srgbClr val="90929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20023" y="4418946"/>
            <a:ext cx="14208264" cy="4839354"/>
          </a:xfrm>
          <a:custGeom>
            <a:avLst/>
            <a:gdLst/>
            <a:ahLst/>
            <a:cxnLst/>
            <a:rect l="l" t="t" r="r" b="b"/>
            <a:pathLst>
              <a:path w="14208264" h="4839354">
                <a:moveTo>
                  <a:pt x="0" y="0"/>
                </a:moveTo>
                <a:lnTo>
                  <a:pt x="14208264" y="0"/>
                </a:lnTo>
                <a:lnTo>
                  <a:pt x="14208264" y="4839354"/>
                </a:lnTo>
                <a:lnTo>
                  <a:pt x="0" y="4839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1" r="-919" b="-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20023" y="1225799"/>
            <a:ext cx="10211334" cy="2169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0"/>
              </a:lnSpc>
            </a:pPr>
            <a:r>
              <a:rPr lang="en-US" sz="4181" spc="409">
                <a:solidFill>
                  <a:srgbClr val="FFFFFF"/>
                </a:solidFill>
                <a:latin typeface="Oswald Bold"/>
              </a:rPr>
              <a:t>·This graph display the level of each service types.</a:t>
            </a:r>
          </a:p>
          <a:p>
            <a:pPr algn="l">
              <a:lnSpc>
                <a:spcPts val="5770"/>
              </a:lnSpc>
            </a:pPr>
            <a:endParaRPr lang="en-US" sz="4181" spc="409">
              <a:solidFill>
                <a:srgbClr val="FFFFFF"/>
              </a:solidFill>
              <a:latin typeface="Oswald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747983" y="-4839354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89488" y="1028700"/>
            <a:ext cx="6972150" cy="72250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8392" y="3710808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5F5F2">
                    <a:alpha val="100000"/>
                  </a:srgbClr>
                </a:gs>
                <a:gs pos="100000">
                  <a:srgbClr val="90929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89184" y="4253359"/>
            <a:ext cx="14655395" cy="5004941"/>
          </a:xfrm>
          <a:custGeom>
            <a:avLst/>
            <a:gdLst/>
            <a:ahLst/>
            <a:cxnLst/>
            <a:rect l="l" t="t" r="r" b="b"/>
            <a:pathLst>
              <a:path w="14655395" h="5004941">
                <a:moveTo>
                  <a:pt x="0" y="0"/>
                </a:moveTo>
                <a:lnTo>
                  <a:pt x="14655396" y="0"/>
                </a:lnTo>
                <a:lnTo>
                  <a:pt x="14655396" y="5004941"/>
                </a:lnTo>
                <a:lnTo>
                  <a:pt x="0" y="500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r="-561" b="-24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95661" y="1992680"/>
            <a:ext cx="12572751" cy="138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3992">
                <a:solidFill>
                  <a:srgbClr val="FFFFFF"/>
                </a:solidFill>
                <a:latin typeface="Canva Sans"/>
              </a:rPr>
              <a:t>•This graph display the level of each</a:t>
            </a:r>
            <a:r>
              <a:rPr lang="en-US" sz="3992">
                <a:solidFill>
                  <a:srgbClr val="CCCCCC"/>
                </a:solidFill>
                <a:latin typeface="Canva Sans"/>
              </a:rPr>
              <a:t> </a:t>
            </a:r>
            <a:r>
              <a:rPr lang="en-US" sz="3992">
                <a:solidFill>
                  <a:srgbClr val="FFFFFF"/>
                </a:solidFill>
                <a:latin typeface="Canva Sans"/>
              </a:rPr>
              <a:t>flag types.</a:t>
            </a:r>
          </a:p>
          <a:p>
            <a:pPr algn="ctr">
              <a:lnSpc>
                <a:spcPts val="5588"/>
              </a:lnSpc>
            </a:pPr>
            <a:endParaRPr lang="en-US" sz="3992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776683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80377">
            <a:off x="13462668" y="-895645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143500"/>
            <a:ext cx="14973402" cy="4062501"/>
          </a:xfrm>
          <a:custGeom>
            <a:avLst/>
            <a:gdLst/>
            <a:ahLst/>
            <a:cxnLst/>
            <a:rect l="l" t="t" r="r" b="b"/>
            <a:pathLst>
              <a:path w="14973402" h="4062501">
                <a:moveTo>
                  <a:pt x="0" y="0"/>
                </a:moveTo>
                <a:lnTo>
                  <a:pt x="14973402" y="0"/>
                </a:lnTo>
                <a:lnTo>
                  <a:pt x="14973402" y="4062501"/>
                </a:lnTo>
                <a:lnTo>
                  <a:pt x="0" y="406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0" r="-350" b="-81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6054" y="1910296"/>
            <a:ext cx="9536462" cy="290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8"/>
              </a:lnSpc>
              <a:spcBef>
                <a:spcPct val="0"/>
              </a:spcBef>
            </a:pPr>
            <a:r>
              <a:rPr lang="en-US" sz="5629" spc="551">
                <a:solidFill>
                  <a:srgbClr val="231F20"/>
                </a:solidFill>
                <a:latin typeface="Oswald Bold"/>
              </a:rPr>
              <a:t>THIS GRAPH DISPLAY THE LEVEL OF EACH LOGGED_IN TYPES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5375" y="2855784"/>
            <a:ext cx="9978053" cy="6628024"/>
          </a:xfrm>
          <a:custGeom>
            <a:avLst/>
            <a:gdLst/>
            <a:ahLst/>
            <a:cxnLst/>
            <a:rect l="l" t="t" r="r" b="b"/>
            <a:pathLst>
              <a:path w="9978053" h="6628024">
                <a:moveTo>
                  <a:pt x="0" y="0"/>
                </a:moveTo>
                <a:lnTo>
                  <a:pt x="9978053" y="0"/>
                </a:lnTo>
                <a:lnTo>
                  <a:pt x="9978053" y="6628023"/>
                </a:lnTo>
                <a:lnTo>
                  <a:pt x="0" y="6628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9" r="-589" b="-10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4571" y="981075"/>
            <a:ext cx="9688314" cy="329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62" spc="309">
                <a:solidFill>
                  <a:srgbClr val="231F20"/>
                </a:solidFill>
                <a:latin typeface="Oswald Bold"/>
              </a:rPr>
              <a:t>·Training score is the accuracy of training data.</a:t>
            </a:r>
          </a:p>
          <a:p>
            <a:pPr algn="ctr">
              <a:lnSpc>
                <a:spcPts val="4364"/>
              </a:lnSpc>
            </a:pPr>
            <a:r>
              <a:rPr lang="en-US" sz="3162" spc="309">
                <a:solidFill>
                  <a:srgbClr val="231F20"/>
                </a:solidFill>
                <a:latin typeface="Oswald Bold"/>
              </a:rPr>
              <a:t>·Test score is the accuracy of test data.</a:t>
            </a:r>
          </a:p>
          <a:p>
            <a:pPr algn="ctr">
              <a:lnSpc>
                <a:spcPts val="4364"/>
              </a:lnSpc>
            </a:pPr>
            <a:r>
              <a:rPr lang="en-US" sz="3162" spc="309">
                <a:solidFill>
                  <a:srgbClr val="231F20"/>
                </a:solidFill>
                <a:latin typeface="Oswald Bold"/>
              </a:rPr>
              <a:t>·Train set size is change in each time make iteration for the model.</a:t>
            </a:r>
          </a:p>
          <a:p>
            <a:pPr marL="0" lvl="0" indent="0" algn="ctr">
              <a:lnSpc>
                <a:spcPts val="4364"/>
              </a:lnSpc>
              <a:spcBef>
                <a:spcPct val="0"/>
              </a:spcBef>
            </a:pPr>
            <a:endParaRPr lang="en-US" sz="3162" spc="309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94659" y="6558496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Remy Marsh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76972" y="2649711"/>
            <a:ext cx="8687723" cy="6981297"/>
          </a:xfrm>
          <a:custGeom>
            <a:avLst/>
            <a:gdLst/>
            <a:ahLst/>
            <a:cxnLst/>
            <a:rect l="l" t="t" r="r" b="b"/>
            <a:pathLst>
              <a:path w="8687723" h="6981297">
                <a:moveTo>
                  <a:pt x="0" y="0"/>
                </a:moveTo>
                <a:lnTo>
                  <a:pt x="8687723" y="0"/>
                </a:lnTo>
                <a:lnTo>
                  <a:pt x="8687723" y="6981297"/>
                </a:lnTo>
                <a:lnTo>
                  <a:pt x="0" y="698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2" t="-389" b="-3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552" y="1382268"/>
            <a:ext cx="13463537" cy="12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56" spc="37">
                <a:solidFill>
                  <a:srgbClr val="000000"/>
                </a:solidFill>
                <a:latin typeface="DM Sans Italics"/>
              </a:rPr>
              <a:t>·This confusion matrix for DecisionTree Classifier .</a:t>
            </a:r>
          </a:p>
          <a:p>
            <a:pPr algn="ctr">
              <a:lnSpc>
                <a:spcPts val="5184"/>
              </a:lnSpc>
              <a:spcBef>
                <a:spcPct val="0"/>
              </a:spcBef>
            </a:pPr>
            <a:endParaRPr lang="en-US" sz="3756" spc="37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199236"/>
            <a:ext cx="5828620" cy="449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1"/>
              </a:lnSpc>
            </a:pPr>
            <a:r>
              <a:rPr lang="en-US" sz="3658">
                <a:solidFill>
                  <a:srgbClr val="000000"/>
                </a:solidFill>
                <a:latin typeface="Canva Sans"/>
              </a:rPr>
              <a:t>·From confusion matrix can considered</a:t>
            </a:r>
          </a:p>
          <a:p>
            <a:pPr algn="ctr">
              <a:lnSpc>
                <a:spcPts val="5121"/>
              </a:lnSpc>
            </a:pPr>
            <a:r>
              <a:rPr lang="en-US" sz="3658">
                <a:solidFill>
                  <a:srgbClr val="000000"/>
                </a:solidFill>
                <a:latin typeface="Canva Sans"/>
              </a:rPr>
              <a:t>·Accuracy.</a:t>
            </a:r>
          </a:p>
          <a:p>
            <a:pPr algn="ctr">
              <a:lnSpc>
                <a:spcPts val="5121"/>
              </a:lnSpc>
            </a:pPr>
            <a:r>
              <a:rPr lang="en-US" sz="3658">
                <a:solidFill>
                  <a:srgbClr val="000000"/>
                </a:solidFill>
                <a:latin typeface="Canva Sans"/>
              </a:rPr>
              <a:t>·Precision.</a:t>
            </a:r>
          </a:p>
          <a:p>
            <a:pPr algn="ctr">
              <a:lnSpc>
                <a:spcPts val="5121"/>
              </a:lnSpc>
            </a:pPr>
            <a:r>
              <a:rPr lang="en-US" sz="3658">
                <a:solidFill>
                  <a:srgbClr val="000000"/>
                </a:solidFill>
                <a:latin typeface="Canva Sans"/>
              </a:rPr>
              <a:t>·Recall.</a:t>
            </a:r>
          </a:p>
          <a:p>
            <a:pPr algn="ctr">
              <a:lnSpc>
                <a:spcPts val="5121"/>
              </a:lnSpc>
            </a:pPr>
            <a:r>
              <a:rPr lang="en-US" sz="3658">
                <a:solidFill>
                  <a:srgbClr val="000000"/>
                </a:solidFill>
                <a:latin typeface="Canva Sans"/>
              </a:rPr>
              <a:t>·Specificity .</a:t>
            </a:r>
          </a:p>
          <a:p>
            <a:pPr algn="ctr">
              <a:lnSpc>
                <a:spcPts val="5121"/>
              </a:lnSpc>
            </a:pPr>
            <a:endParaRPr lang="en-US" sz="3658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436" y="3791754"/>
            <a:ext cx="6938776" cy="6263391"/>
          </a:xfrm>
          <a:custGeom>
            <a:avLst/>
            <a:gdLst/>
            <a:ahLst/>
            <a:cxnLst/>
            <a:rect l="l" t="t" r="r" b="b"/>
            <a:pathLst>
              <a:path w="6938776" h="6263391">
                <a:moveTo>
                  <a:pt x="0" y="0"/>
                </a:moveTo>
                <a:lnTo>
                  <a:pt x="6938776" y="0"/>
                </a:lnTo>
                <a:lnTo>
                  <a:pt x="6938776" y="6263391"/>
                </a:lnTo>
                <a:lnTo>
                  <a:pt x="0" y="6263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0" r="-1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56906" y="3791754"/>
            <a:ext cx="6835492" cy="6065561"/>
          </a:xfrm>
          <a:custGeom>
            <a:avLst/>
            <a:gdLst/>
            <a:ahLst/>
            <a:cxnLst/>
            <a:rect l="l" t="t" r="r" b="b"/>
            <a:pathLst>
              <a:path w="6835492" h="6065561">
                <a:moveTo>
                  <a:pt x="0" y="0"/>
                </a:moveTo>
                <a:lnTo>
                  <a:pt x="6835492" y="0"/>
                </a:lnTo>
                <a:lnTo>
                  <a:pt x="6835492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230802" y="662743"/>
            <a:ext cx="1828800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·What is the different between this two confusion matrix?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3218" y="1028700"/>
            <a:ext cx="7941564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9269" y="3440983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WEB DEVELOPMENT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8209" y="2155552"/>
            <a:ext cx="11805264" cy="4208864"/>
            <a:chOff x="0" y="0"/>
            <a:chExt cx="227978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9788" cy="812800"/>
            </a:xfrm>
            <a:custGeom>
              <a:avLst/>
              <a:gdLst/>
              <a:ahLst/>
              <a:cxnLst/>
              <a:rect l="l" t="t" r="r" b="b"/>
              <a:pathLst>
                <a:path w="2279788" h="812800">
                  <a:moveTo>
                    <a:pt x="0" y="0"/>
                  </a:moveTo>
                  <a:lnTo>
                    <a:pt x="2279788" y="0"/>
                  </a:lnTo>
                  <a:lnTo>
                    <a:pt x="227978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7978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99"/>
                </a:lnSpc>
              </a:pPr>
              <a:endParaRPr/>
            </a:p>
            <a:p>
              <a:pPr algn="ctr">
                <a:lnSpc>
                  <a:spcPts val="5199"/>
                </a:lnSpc>
              </a:pPr>
              <a:endParaRPr/>
            </a:p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Open Sauce"/>
                </a:rPr>
                <a:t>The frontend is the part of the website users directly interact with. This includes the design, text, images, videos, and overall layout. </a:t>
              </a:r>
            </a:p>
            <a:p>
              <a:pPr algn="ctr">
                <a:lnSpc>
                  <a:spcPts val="5199"/>
                </a:lnSpc>
              </a:pPr>
              <a:endParaRPr lang="en-US" sz="3999">
                <a:solidFill>
                  <a:srgbClr val="000000"/>
                </a:solidFill>
                <a:latin typeface="Open Sauce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638079" y="4468971"/>
            <a:ext cx="11765450" cy="6116069"/>
          </a:xfrm>
          <a:custGeom>
            <a:avLst/>
            <a:gdLst/>
            <a:ahLst/>
            <a:cxnLst/>
            <a:rect l="l" t="t" r="r" b="b"/>
            <a:pathLst>
              <a:path w="11765450" h="6116069">
                <a:moveTo>
                  <a:pt x="0" y="0"/>
                </a:moveTo>
                <a:lnTo>
                  <a:pt x="11765450" y="0"/>
                </a:lnTo>
                <a:lnTo>
                  <a:pt x="11765450" y="6116069"/>
                </a:lnTo>
                <a:lnTo>
                  <a:pt x="0" y="6116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40757" y="817825"/>
            <a:ext cx="2518543" cy="2491068"/>
          </a:xfrm>
          <a:custGeom>
            <a:avLst/>
            <a:gdLst/>
            <a:ahLst/>
            <a:cxnLst/>
            <a:rect l="l" t="t" r="r" b="b"/>
            <a:pathLst>
              <a:path w="2518543" h="2491068">
                <a:moveTo>
                  <a:pt x="0" y="0"/>
                </a:moveTo>
                <a:lnTo>
                  <a:pt x="2518543" y="0"/>
                </a:lnTo>
                <a:lnTo>
                  <a:pt x="2518543" y="2491068"/>
                </a:lnTo>
                <a:lnTo>
                  <a:pt x="0" y="249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991507" y="887910"/>
            <a:ext cx="9815307" cy="242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WHAT IS A FRONTEND?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0401" y="2611292"/>
            <a:ext cx="12361322" cy="6953243"/>
          </a:xfrm>
          <a:custGeom>
            <a:avLst/>
            <a:gdLst/>
            <a:ahLst/>
            <a:cxnLst/>
            <a:rect l="l" t="t" r="r" b="b"/>
            <a:pathLst>
              <a:path w="12361322" h="6953243">
                <a:moveTo>
                  <a:pt x="0" y="0"/>
                </a:moveTo>
                <a:lnTo>
                  <a:pt x="12361322" y="0"/>
                </a:lnTo>
                <a:lnTo>
                  <a:pt x="1236132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49030" y="393801"/>
            <a:ext cx="787620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Anomaly detection webpage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6167" y="4131690"/>
            <a:ext cx="8120590" cy="5825403"/>
          </a:xfrm>
          <a:custGeom>
            <a:avLst/>
            <a:gdLst/>
            <a:ahLst/>
            <a:cxnLst/>
            <a:rect l="l" t="t" r="r" b="b"/>
            <a:pathLst>
              <a:path w="8120590" h="5825403">
                <a:moveTo>
                  <a:pt x="0" y="0"/>
                </a:moveTo>
                <a:lnTo>
                  <a:pt x="8120591" y="0"/>
                </a:lnTo>
                <a:lnTo>
                  <a:pt x="8120591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91334" y="267973"/>
            <a:ext cx="3341608" cy="3797282"/>
          </a:xfrm>
          <a:custGeom>
            <a:avLst/>
            <a:gdLst/>
            <a:ahLst/>
            <a:cxnLst/>
            <a:rect l="l" t="t" r="r" b="b"/>
            <a:pathLst>
              <a:path w="3341608" h="3797282">
                <a:moveTo>
                  <a:pt x="0" y="0"/>
                </a:moveTo>
                <a:lnTo>
                  <a:pt x="3341608" y="0"/>
                </a:lnTo>
                <a:lnTo>
                  <a:pt x="3341608" y="3797282"/>
                </a:lnTo>
                <a:lnTo>
                  <a:pt x="0" y="3797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48665" y="1279519"/>
            <a:ext cx="85090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Frontend Languages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85575"/>
            <a:ext cx="8509002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⬡</a:t>
            </a:r>
            <a:r>
              <a:rPr lang="en-US" sz="5199">
                <a:solidFill>
                  <a:srgbClr val="000000"/>
                </a:solidFill>
                <a:latin typeface="Canva Sans"/>
              </a:rPr>
              <a:t>HTML(Hypertext Markup Language)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⬡CSS(Cascading Style Sheets)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⬡JAVASCRIPT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8515" y="5379630"/>
            <a:ext cx="11060956" cy="4662056"/>
          </a:xfrm>
          <a:custGeom>
            <a:avLst/>
            <a:gdLst/>
            <a:ahLst/>
            <a:cxnLst/>
            <a:rect l="l" t="t" r="r" b="b"/>
            <a:pathLst>
              <a:path w="11060956" h="4662056">
                <a:moveTo>
                  <a:pt x="0" y="0"/>
                </a:moveTo>
                <a:lnTo>
                  <a:pt x="11060956" y="0"/>
                </a:lnTo>
                <a:lnTo>
                  <a:pt x="11060956" y="4662055"/>
                </a:lnTo>
                <a:lnTo>
                  <a:pt x="0" y="4662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781385" y="26935"/>
            <a:ext cx="3477915" cy="3604057"/>
          </a:xfrm>
          <a:custGeom>
            <a:avLst/>
            <a:gdLst/>
            <a:ahLst/>
            <a:cxnLst/>
            <a:rect l="l" t="t" r="r" b="b"/>
            <a:pathLst>
              <a:path w="3477915" h="3604057">
                <a:moveTo>
                  <a:pt x="0" y="0"/>
                </a:moveTo>
                <a:lnTo>
                  <a:pt x="3477915" y="0"/>
                </a:lnTo>
                <a:lnTo>
                  <a:pt x="3477915" y="3604057"/>
                </a:lnTo>
                <a:lnTo>
                  <a:pt x="0" y="360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02201" y="366948"/>
            <a:ext cx="7805728" cy="277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3"/>
              </a:lnSpc>
            </a:pPr>
            <a:r>
              <a:rPr lang="en-US" sz="7938">
                <a:solidFill>
                  <a:srgbClr val="000000"/>
                </a:solidFill>
                <a:latin typeface="Canva Sans Bold"/>
              </a:rPr>
              <a:t>What is a Backend?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673213"/>
            <a:ext cx="18288000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Sometimes called the server side , the backend of your application manages your web application's overall functionality.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 body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926" y="289322"/>
            <a:ext cx="17259300" cy="9708356"/>
          </a:xfrm>
          <a:custGeom>
            <a:avLst/>
            <a:gdLst/>
            <a:ahLst/>
            <a:cxnLst/>
            <a:rect l="l" t="t" r="r" b="b"/>
            <a:pathLst>
              <a:path w="17259300" h="9708356">
                <a:moveTo>
                  <a:pt x="0" y="0"/>
                </a:moveTo>
                <a:lnTo>
                  <a:pt x="17259300" y="0"/>
                </a:lnTo>
                <a:lnTo>
                  <a:pt x="17259300" y="9708356"/>
                </a:lnTo>
                <a:lnTo>
                  <a:pt x="0" y="970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3357" y="4547705"/>
            <a:ext cx="4454452" cy="4114800"/>
          </a:xfrm>
          <a:custGeom>
            <a:avLst/>
            <a:gdLst/>
            <a:ahLst/>
            <a:cxnLst/>
            <a:rect l="l" t="t" r="r" b="b"/>
            <a:pathLst>
              <a:path w="4454452" h="4114800">
                <a:moveTo>
                  <a:pt x="0" y="0"/>
                </a:moveTo>
                <a:lnTo>
                  <a:pt x="4454452" y="0"/>
                </a:lnTo>
                <a:lnTo>
                  <a:pt x="4454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39374" y="1616800"/>
            <a:ext cx="93903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Backend languages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99724" y="3828886"/>
            <a:ext cx="939030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⬡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PHP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⬡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PYTHON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⬡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Ruby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⬡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NODE.JS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6938" y="1372616"/>
            <a:ext cx="12698350" cy="7139336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49" y="0"/>
                </a:lnTo>
                <a:lnTo>
                  <a:pt x="12698349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484" y="3571515"/>
            <a:ext cx="11183033" cy="5686785"/>
          </a:xfrm>
          <a:custGeom>
            <a:avLst/>
            <a:gdLst/>
            <a:ahLst/>
            <a:cxnLst/>
            <a:rect l="l" t="t" r="r" b="b"/>
            <a:pathLst>
              <a:path w="11183033" h="5686785">
                <a:moveTo>
                  <a:pt x="0" y="0"/>
                </a:moveTo>
                <a:lnTo>
                  <a:pt x="11183032" y="0"/>
                </a:lnTo>
                <a:lnTo>
                  <a:pt x="11183032" y="5686785"/>
                </a:lnTo>
                <a:lnTo>
                  <a:pt x="0" y="568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790196"/>
            <a:ext cx="3825892" cy="2831160"/>
          </a:xfrm>
          <a:custGeom>
            <a:avLst/>
            <a:gdLst/>
            <a:ahLst/>
            <a:cxnLst/>
            <a:rect l="l" t="t" r="r" b="b"/>
            <a:pathLst>
              <a:path w="3825892" h="2831160">
                <a:moveTo>
                  <a:pt x="0" y="0"/>
                </a:moveTo>
                <a:lnTo>
                  <a:pt x="3825892" y="0"/>
                </a:lnTo>
                <a:lnTo>
                  <a:pt x="3825892" y="2831160"/>
                </a:lnTo>
                <a:lnTo>
                  <a:pt x="0" y="2831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432631" y="1258684"/>
            <a:ext cx="3732074" cy="27803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18394" y="159703"/>
            <a:ext cx="449490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DevOps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83969" y="2025311"/>
            <a:ext cx="812006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acronym of DevOps is combining two major segments of the software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746" y="5234443"/>
            <a:ext cx="291761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development process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09092" y="5076825"/>
            <a:ext cx="55795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operation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process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3662" y="1028700"/>
            <a:ext cx="3580677" cy="1767229"/>
            <a:chOff x="0" y="0"/>
            <a:chExt cx="943059" cy="465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3059" cy="465443"/>
            </a:xfrm>
            <a:custGeom>
              <a:avLst/>
              <a:gdLst/>
              <a:ahLst/>
              <a:cxnLst/>
              <a:rect l="l" t="t" r="r" b="b"/>
              <a:pathLst>
                <a:path w="943059" h="465443">
                  <a:moveTo>
                    <a:pt x="0" y="0"/>
                  </a:moveTo>
                  <a:lnTo>
                    <a:pt x="943059" y="0"/>
                  </a:lnTo>
                  <a:lnTo>
                    <a:pt x="943059" y="465443"/>
                  </a:lnTo>
                  <a:lnTo>
                    <a:pt x="0" y="4654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43059" cy="513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49"/>
                </a:lnSpc>
              </a:pPr>
              <a:r>
                <a:rPr lang="en-US" sz="4499">
                  <a:solidFill>
                    <a:srgbClr val="FFFAEB"/>
                  </a:solidFill>
                  <a:latin typeface="Open Sauce"/>
                </a:rPr>
                <a:t>DevOps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585" y="1443257"/>
            <a:ext cx="3584530" cy="1173159"/>
            <a:chOff x="0" y="0"/>
            <a:chExt cx="944074" cy="308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4074" cy="308980"/>
            </a:xfrm>
            <a:custGeom>
              <a:avLst/>
              <a:gdLst/>
              <a:ahLst/>
              <a:cxnLst/>
              <a:rect l="l" t="t" r="r" b="b"/>
              <a:pathLst>
                <a:path w="944074" h="308980">
                  <a:moveTo>
                    <a:pt x="0" y="0"/>
                  </a:moveTo>
                  <a:lnTo>
                    <a:pt x="944074" y="0"/>
                  </a:lnTo>
                  <a:lnTo>
                    <a:pt x="944074" y="308980"/>
                  </a:lnTo>
                  <a:lnTo>
                    <a:pt x="0" y="30898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4074" cy="328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Open Sauce"/>
                </a:rPr>
                <a:t>Dvelopment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73710" y="1296250"/>
            <a:ext cx="4301936" cy="1232129"/>
            <a:chOff x="0" y="0"/>
            <a:chExt cx="1133020" cy="324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3020" cy="324511"/>
            </a:xfrm>
            <a:custGeom>
              <a:avLst/>
              <a:gdLst/>
              <a:ahLst/>
              <a:cxnLst/>
              <a:rect l="l" t="t" r="r" b="b"/>
              <a:pathLst>
                <a:path w="1133020" h="324511">
                  <a:moveTo>
                    <a:pt x="0" y="0"/>
                  </a:moveTo>
                  <a:lnTo>
                    <a:pt x="1133020" y="0"/>
                  </a:lnTo>
                  <a:lnTo>
                    <a:pt x="1133020" y="324511"/>
                  </a:lnTo>
                  <a:lnTo>
                    <a:pt x="0" y="32451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133020" cy="343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Operations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00950" y="3705989"/>
            <a:ext cx="3086100" cy="1437511"/>
            <a:chOff x="0" y="0"/>
            <a:chExt cx="812800" cy="3786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78604"/>
            </a:xfrm>
            <a:custGeom>
              <a:avLst/>
              <a:gdLst/>
              <a:ahLst/>
              <a:cxnLst/>
              <a:rect l="l" t="t" r="r" b="b"/>
              <a:pathLst>
                <a:path w="812800" h="37860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50663"/>
                  </a:lnTo>
                  <a:cubicBezTo>
                    <a:pt x="812800" y="284595"/>
                    <a:pt x="799321" y="317137"/>
                    <a:pt x="775327" y="341131"/>
                  </a:cubicBezTo>
                  <a:cubicBezTo>
                    <a:pt x="751333" y="365124"/>
                    <a:pt x="718791" y="378604"/>
                    <a:pt x="684859" y="378604"/>
                  </a:cubicBezTo>
                  <a:lnTo>
                    <a:pt x="127941" y="378604"/>
                  </a:lnTo>
                  <a:cubicBezTo>
                    <a:pt x="94009" y="378604"/>
                    <a:pt x="61467" y="365124"/>
                    <a:pt x="37473" y="341131"/>
                  </a:cubicBezTo>
                  <a:cubicBezTo>
                    <a:pt x="13479" y="317137"/>
                    <a:pt x="0" y="284595"/>
                    <a:pt x="0" y="25066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407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Open Sauce"/>
                </a:rPr>
                <a:t>PLATFORM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91679" y="6622821"/>
            <a:ext cx="2031003" cy="1833173"/>
            <a:chOff x="0" y="0"/>
            <a:chExt cx="534914" cy="4828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4914" cy="482811"/>
            </a:xfrm>
            <a:custGeom>
              <a:avLst/>
              <a:gdLst/>
              <a:ahLst/>
              <a:cxnLst/>
              <a:rect l="l" t="t" r="r" b="b"/>
              <a:pathLst>
                <a:path w="534914" h="482811">
                  <a:moveTo>
                    <a:pt x="194405" y="0"/>
                  </a:moveTo>
                  <a:lnTo>
                    <a:pt x="340509" y="0"/>
                  </a:lnTo>
                  <a:cubicBezTo>
                    <a:pt x="392069" y="0"/>
                    <a:pt x="441516" y="20482"/>
                    <a:pt x="477974" y="56940"/>
                  </a:cubicBezTo>
                  <a:cubicBezTo>
                    <a:pt x="514433" y="93398"/>
                    <a:pt x="534914" y="142846"/>
                    <a:pt x="534914" y="194405"/>
                  </a:cubicBezTo>
                  <a:lnTo>
                    <a:pt x="534914" y="288406"/>
                  </a:lnTo>
                  <a:cubicBezTo>
                    <a:pt x="534914" y="395773"/>
                    <a:pt x="447876" y="482811"/>
                    <a:pt x="340509" y="482811"/>
                  </a:cubicBezTo>
                  <a:lnTo>
                    <a:pt x="194405" y="482811"/>
                  </a:lnTo>
                  <a:cubicBezTo>
                    <a:pt x="87038" y="482811"/>
                    <a:pt x="0" y="395773"/>
                    <a:pt x="0" y="288406"/>
                  </a:cubicBezTo>
                  <a:lnTo>
                    <a:pt x="0" y="194405"/>
                  </a:lnTo>
                  <a:cubicBezTo>
                    <a:pt x="0" y="87038"/>
                    <a:pt x="87038" y="0"/>
                    <a:pt x="194405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34914" cy="50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MICROSOFT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AZURE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20533" y="6275725"/>
            <a:ext cx="2123164" cy="2228834"/>
            <a:chOff x="0" y="0"/>
            <a:chExt cx="559187" cy="5870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9187" cy="587018"/>
            </a:xfrm>
            <a:custGeom>
              <a:avLst/>
              <a:gdLst/>
              <a:ahLst/>
              <a:cxnLst/>
              <a:rect l="l" t="t" r="r" b="b"/>
              <a:pathLst>
                <a:path w="559187" h="587018">
                  <a:moveTo>
                    <a:pt x="185967" y="0"/>
                  </a:moveTo>
                  <a:lnTo>
                    <a:pt x="373220" y="0"/>
                  </a:lnTo>
                  <a:cubicBezTo>
                    <a:pt x="422542" y="0"/>
                    <a:pt x="469843" y="19593"/>
                    <a:pt x="504719" y="54468"/>
                  </a:cubicBezTo>
                  <a:cubicBezTo>
                    <a:pt x="539594" y="89344"/>
                    <a:pt x="559187" y="136645"/>
                    <a:pt x="559187" y="185967"/>
                  </a:cubicBezTo>
                  <a:lnTo>
                    <a:pt x="559187" y="401051"/>
                  </a:lnTo>
                  <a:cubicBezTo>
                    <a:pt x="559187" y="503758"/>
                    <a:pt x="475927" y="587018"/>
                    <a:pt x="373220" y="587018"/>
                  </a:cubicBezTo>
                  <a:lnTo>
                    <a:pt x="185967" y="587018"/>
                  </a:lnTo>
                  <a:cubicBezTo>
                    <a:pt x="83260" y="587018"/>
                    <a:pt x="0" y="503758"/>
                    <a:pt x="0" y="401051"/>
                  </a:cubicBezTo>
                  <a:lnTo>
                    <a:pt x="0" y="185967"/>
                  </a:lnTo>
                  <a:cubicBezTo>
                    <a:pt x="0" y="83260"/>
                    <a:pt x="83260" y="0"/>
                    <a:pt x="185967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59187" cy="60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GOOGLE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PLATFORM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73710" y="6227160"/>
            <a:ext cx="2160880" cy="2228834"/>
            <a:chOff x="0" y="0"/>
            <a:chExt cx="569121" cy="5870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9121" cy="587018"/>
            </a:xfrm>
            <a:custGeom>
              <a:avLst/>
              <a:gdLst/>
              <a:ahLst/>
              <a:cxnLst/>
              <a:rect l="l" t="t" r="r" b="b"/>
              <a:pathLst>
                <a:path w="569121" h="587018">
                  <a:moveTo>
                    <a:pt x="182721" y="0"/>
                  </a:moveTo>
                  <a:lnTo>
                    <a:pt x="386400" y="0"/>
                  </a:lnTo>
                  <a:cubicBezTo>
                    <a:pt x="487314" y="0"/>
                    <a:pt x="569121" y="81807"/>
                    <a:pt x="569121" y="182721"/>
                  </a:cubicBezTo>
                  <a:lnTo>
                    <a:pt x="569121" y="404297"/>
                  </a:lnTo>
                  <a:cubicBezTo>
                    <a:pt x="569121" y="505211"/>
                    <a:pt x="487314" y="587018"/>
                    <a:pt x="386400" y="587018"/>
                  </a:cubicBezTo>
                  <a:lnTo>
                    <a:pt x="182721" y="587018"/>
                  </a:lnTo>
                  <a:cubicBezTo>
                    <a:pt x="81807" y="587018"/>
                    <a:pt x="0" y="505211"/>
                    <a:pt x="0" y="404297"/>
                  </a:cubicBezTo>
                  <a:lnTo>
                    <a:pt x="0" y="182721"/>
                  </a:lnTo>
                  <a:cubicBezTo>
                    <a:pt x="0" y="81807"/>
                    <a:pt x="81807" y="0"/>
                    <a:pt x="182721" y="0"/>
                  </a:cubicBezTo>
                  <a:close/>
                </a:path>
              </a:pathLst>
            </a:custGeom>
            <a:solidFill>
              <a:srgbClr val="231F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569121" cy="60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AWS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24585" y="2894071"/>
            <a:ext cx="638830" cy="71377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24585" y="5197300"/>
            <a:ext cx="1119405" cy="1250732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11334388" y="1413772"/>
            <a:ext cx="1807122" cy="1232129"/>
          </a:xfrm>
          <a:custGeom>
            <a:avLst/>
            <a:gdLst/>
            <a:ahLst/>
            <a:cxnLst/>
            <a:rect l="l" t="t" r="r" b="b"/>
            <a:pathLst>
              <a:path w="1807122" h="1232129">
                <a:moveTo>
                  <a:pt x="0" y="0"/>
                </a:moveTo>
                <a:lnTo>
                  <a:pt x="1807122" y="0"/>
                </a:lnTo>
                <a:lnTo>
                  <a:pt x="1807122" y="1232129"/>
                </a:lnTo>
                <a:lnTo>
                  <a:pt x="0" y="1232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1570267" y="3959447"/>
            <a:ext cx="2350865" cy="1863595"/>
          </a:xfrm>
          <a:custGeom>
            <a:avLst/>
            <a:gdLst/>
            <a:ahLst/>
            <a:cxnLst/>
            <a:rect l="l" t="t" r="r" b="b"/>
            <a:pathLst>
              <a:path w="2350865" h="1863595">
                <a:moveTo>
                  <a:pt x="0" y="0"/>
                </a:moveTo>
                <a:lnTo>
                  <a:pt x="2350865" y="0"/>
                </a:lnTo>
                <a:lnTo>
                  <a:pt x="2350865" y="1863595"/>
                </a:lnTo>
                <a:lnTo>
                  <a:pt x="0" y="1863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545470" y="4891245"/>
            <a:ext cx="1251485" cy="1251485"/>
          </a:xfrm>
          <a:custGeom>
            <a:avLst/>
            <a:gdLst/>
            <a:ahLst/>
            <a:cxnLst/>
            <a:rect l="l" t="t" r="r" b="b"/>
            <a:pathLst>
              <a:path w="1251485" h="1251485">
                <a:moveTo>
                  <a:pt x="0" y="0"/>
                </a:moveTo>
                <a:lnTo>
                  <a:pt x="1251485" y="0"/>
                </a:lnTo>
                <a:lnTo>
                  <a:pt x="1251485" y="1251484"/>
                </a:lnTo>
                <a:lnTo>
                  <a:pt x="0" y="1251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300002" y="1296250"/>
            <a:ext cx="1496952" cy="1499679"/>
          </a:xfrm>
          <a:custGeom>
            <a:avLst/>
            <a:gdLst/>
            <a:ahLst/>
            <a:cxnLst/>
            <a:rect l="l" t="t" r="r" b="b"/>
            <a:pathLst>
              <a:path w="1496952" h="1499679">
                <a:moveTo>
                  <a:pt x="0" y="0"/>
                </a:moveTo>
                <a:lnTo>
                  <a:pt x="1496953" y="0"/>
                </a:lnTo>
                <a:lnTo>
                  <a:pt x="1496953" y="1499679"/>
                </a:lnTo>
                <a:lnTo>
                  <a:pt x="0" y="14996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6347" y="4785137"/>
            <a:ext cx="11273961" cy="5501863"/>
          </a:xfrm>
          <a:custGeom>
            <a:avLst/>
            <a:gdLst/>
            <a:ahLst/>
            <a:cxnLst/>
            <a:rect l="l" t="t" r="r" b="b"/>
            <a:pathLst>
              <a:path w="11273961" h="5501863">
                <a:moveTo>
                  <a:pt x="0" y="0"/>
                </a:moveTo>
                <a:lnTo>
                  <a:pt x="11273961" y="0"/>
                </a:lnTo>
                <a:lnTo>
                  <a:pt x="11273961" y="5501863"/>
                </a:lnTo>
                <a:lnTo>
                  <a:pt x="0" y="5501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06" b="-3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48049" y="537527"/>
            <a:ext cx="68730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why microsoft azure?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1391" y="1804447"/>
            <a:ext cx="1438521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Automated set of processes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that helps developers to build, and deploy codes on platforms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-N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o manual intervention,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all the changes are automatically executed in the project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751" y="638339"/>
            <a:ext cx="2734959" cy="2337146"/>
          </a:xfrm>
          <a:custGeom>
            <a:avLst/>
            <a:gdLst/>
            <a:ahLst/>
            <a:cxnLst/>
            <a:rect l="l" t="t" r="r" b="b"/>
            <a:pathLst>
              <a:path w="2734959" h="2337146">
                <a:moveTo>
                  <a:pt x="0" y="0"/>
                </a:moveTo>
                <a:lnTo>
                  <a:pt x="2734959" y="0"/>
                </a:lnTo>
                <a:lnTo>
                  <a:pt x="2734959" y="2337146"/>
                </a:lnTo>
                <a:lnTo>
                  <a:pt x="0" y="233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58158" y="-1483061"/>
            <a:ext cx="8881244" cy="4962395"/>
          </a:xfrm>
          <a:custGeom>
            <a:avLst/>
            <a:gdLst/>
            <a:ahLst/>
            <a:cxnLst/>
            <a:rect l="l" t="t" r="r" b="b"/>
            <a:pathLst>
              <a:path w="8881244" h="4962395">
                <a:moveTo>
                  <a:pt x="0" y="0"/>
                </a:moveTo>
                <a:lnTo>
                  <a:pt x="8881244" y="0"/>
                </a:lnTo>
                <a:lnTo>
                  <a:pt x="8881244" y="4962395"/>
                </a:lnTo>
                <a:lnTo>
                  <a:pt x="0" y="4962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83022" y="4719600"/>
            <a:ext cx="9518548" cy="4143368"/>
          </a:xfrm>
          <a:custGeom>
            <a:avLst/>
            <a:gdLst/>
            <a:ahLst/>
            <a:cxnLst/>
            <a:rect l="l" t="t" r="r" b="b"/>
            <a:pathLst>
              <a:path w="9518548" h="4143368">
                <a:moveTo>
                  <a:pt x="0" y="0"/>
                </a:moveTo>
                <a:lnTo>
                  <a:pt x="9518548" y="0"/>
                </a:lnTo>
                <a:lnTo>
                  <a:pt x="9518548" y="4143368"/>
                </a:lnTo>
                <a:lnTo>
                  <a:pt x="0" y="414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08259" y="1315739"/>
            <a:ext cx="138714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Azure Pipelines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7042" y="-1795201"/>
            <a:ext cx="8881244" cy="4962395"/>
          </a:xfrm>
          <a:custGeom>
            <a:avLst/>
            <a:gdLst/>
            <a:ahLst/>
            <a:cxnLst/>
            <a:rect l="l" t="t" r="r" b="b"/>
            <a:pathLst>
              <a:path w="8881244" h="4962395">
                <a:moveTo>
                  <a:pt x="0" y="0"/>
                </a:moveTo>
                <a:lnTo>
                  <a:pt x="8881244" y="0"/>
                </a:lnTo>
                <a:lnTo>
                  <a:pt x="8881244" y="4962396"/>
                </a:lnTo>
                <a:lnTo>
                  <a:pt x="0" y="496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94404" y="5858564"/>
            <a:ext cx="4628521" cy="4179447"/>
          </a:xfrm>
          <a:custGeom>
            <a:avLst/>
            <a:gdLst/>
            <a:ahLst/>
            <a:cxnLst/>
            <a:rect l="l" t="t" r="r" b="b"/>
            <a:pathLst>
              <a:path w="4628521" h="4179447">
                <a:moveTo>
                  <a:pt x="0" y="0"/>
                </a:moveTo>
                <a:lnTo>
                  <a:pt x="4628521" y="0"/>
                </a:lnTo>
                <a:lnTo>
                  <a:pt x="4628521" y="4179447"/>
                </a:lnTo>
                <a:lnTo>
                  <a:pt x="0" y="4179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14" b="-162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546406"/>
            <a:ext cx="135560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FUTURE PPREDICTIONS TO OUR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0939" y="2772777"/>
            <a:ext cx="1343158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 increase features used, train , test the model , then we will use the benifits of devOps as we will change in the github code only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 use deep learning instead of machine learning , adding Neural Networks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A1A">
                <a:alpha val="100000"/>
              </a:srgbClr>
            </a:gs>
            <a:gs pos="50000">
              <a:srgbClr val="6B6B6B">
                <a:alpha val="100000"/>
              </a:srgbClr>
            </a:gs>
            <a:gs pos="100000">
              <a:srgbClr val="862C4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3849"/>
            <a:ext cx="12057353" cy="15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4"/>
              </a:lnSpc>
            </a:pPr>
            <a:r>
              <a:rPr lang="en-US" sz="9307" spc="912">
                <a:solidFill>
                  <a:srgbClr val="FFFFFF"/>
                </a:solidFill>
                <a:latin typeface="Oswald Bold"/>
              </a:rPr>
              <a:t>PROJECT DIAGRAM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85218" y="2269189"/>
            <a:ext cx="6597695" cy="7464416"/>
          </a:xfrm>
          <a:custGeom>
            <a:avLst/>
            <a:gdLst/>
            <a:ahLst/>
            <a:cxnLst/>
            <a:rect l="l" t="t" r="r" b="b"/>
            <a:pathLst>
              <a:path w="6597695" h="7464416">
                <a:moveTo>
                  <a:pt x="0" y="0"/>
                </a:moveTo>
                <a:lnTo>
                  <a:pt x="6597695" y="0"/>
                </a:lnTo>
                <a:lnTo>
                  <a:pt x="6597695" y="7464416"/>
                </a:lnTo>
                <a:lnTo>
                  <a:pt x="0" y="746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86976" y="-949606"/>
            <a:ext cx="8881244" cy="4962395"/>
          </a:xfrm>
          <a:custGeom>
            <a:avLst/>
            <a:gdLst/>
            <a:ahLst/>
            <a:cxnLst/>
            <a:rect l="l" t="t" r="r" b="b"/>
            <a:pathLst>
              <a:path w="8881244" h="4962395">
                <a:moveTo>
                  <a:pt x="0" y="0"/>
                </a:moveTo>
                <a:lnTo>
                  <a:pt x="8881245" y="0"/>
                </a:lnTo>
                <a:lnTo>
                  <a:pt x="8881245" y="4962395"/>
                </a:lnTo>
                <a:lnTo>
                  <a:pt x="0" y="4962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675194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51472" y="1504736"/>
            <a:ext cx="11949914" cy="9267146"/>
          </a:xfrm>
          <a:custGeom>
            <a:avLst/>
            <a:gdLst/>
            <a:ahLst/>
            <a:cxnLst/>
            <a:rect l="l" t="t" r="r" b="b"/>
            <a:pathLst>
              <a:path w="11949914" h="9267146">
                <a:moveTo>
                  <a:pt x="0" y="0"/>
                </a:moveTo>
                <a:lnTo>
                  <a:pt x="11949915" y="0"/>
                </a:lnTo>
                <a:lnTo>
                  <a:pt x="11949915" y="9267146"/>
                </a:lnTo>
                <a:lnTo>
                  <a:pt x="0" y="9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16" b="-369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18678" y="-218111"/>
            <a:ext cx="8881244" cy="4962395"/>
          </a:xfrm>
          <a:custGeom>
            <a:avLst/>
            <a:gdLst/>
            <a:ahLst/>
            <a:cxnLst/>
            <a:rect l="l" t="t" r="r" b="b"/>
            <a:pathLst>
              <a:path w="8881244" h="4962395">
                <a:moveTo>
                  <a:pt x="0" y="0"/>
                </a:moveTo>
                <a:lnTo>
                  <a:pt x="8881244" y="0"/>
                </a:lnTo>
                <a:lnTo>
                  <a:pt x="8881244" y="4962395"/>
                </a:lnTo>
                <a:lnTo>
                  <a:pt x="0" y="4962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30869" y="2167836"/>
            <a:ext cx="8530432" cy="91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5405" spc="529">
                <a:solidFill>
                  <a:srgbClr val="231F20"/>
                </a:solidFill>
                <a:latin typeface="Oswald Bold"/>
              </a:rPr>
              <a:t>WHAT ARE THE LOG FILES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0" y="2431802"/>
            <a:ext cx="18278475" cy="696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Canva Sans Bold"/>
              </a:rPr>
              <a:t>Log files are records generated by software, operating systems, or devices that store events, actions, and messages occurring within a system. 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Canva Sans Bold"/>
              </a:rPr>
              <a:t>Log files can include details like timestamps, event descriptions, error messages, user activities, system events, and more. 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Canva Sans Bold"/>
              </a:rPr>
              <a:t>They play a crucial role in tracking system behavior, troubleshooting issues, and monitoring system performance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Canva Sans Bold"/>
              </a:rPr>
              <a:t>⬡Log Files Come From Apps, Databases, Firewalls, Endpoints, IoT devices, Networks, Servers and Web Services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Canva Sans Bold"/>
              </a:rPr>
              <a:t>⬡</a:t>
            </a:r>
          </a:p>
          <a:p>
            <a:pPr algn="ct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000000"/>
                </a:solidFill>
                <a:latin typeface="Canva Sans Bold"/>
              </a:rPr>
              <a:t>Types of Logs can be Event Logs, Server Logs, System Logs (syslog), Access Logs, and Threat Logs</a:t>
            </a:r>
          </a:p>
        </p:txBody>
      </p:sp>
      <p:sp>
        <p:nvSpPr>
          <p:cNvPr id="4" name="Freeform 4"/>
          <p:cNvSpPr/>
          <p:nvPr/>
        </p:nvSpPr>
        <p:spPr>
          <a:xfrm>
            <a:off x="12308296" y="-1913069"/>
            <a:ext cx="8333772" cy="8229600"/>
          </a:xfrm>
          <a:custGeom>
            <a:avLst/>
            <a:gdLst/>
            <a:ahLst/>
            <a:cxnLst/>
            <a:rect l="l" t="t" r="r" b="b"/>
            <a:pathLst>
              <a:path w="8333772" h="8229600">
                <a:moveTo>
                  <a:pt x="0" y="0"/>
                </a:moveTo>
                <a:lnTo>
                  <a:pt x="8333772" y="0"/>
                </a:lnTo>
                <a:lnTo>
                  <a:pt x="83337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31234" y="933450"/>
            <a:ext cx="100020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Log file: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72717" y="1185874"/>
            <a:ext cx="10013961" cy="7292795"/>
          </a:xfrm>
          <a:custGeom>
            <a:avLst/>
            <a:gdLst/>
            <a:ahLst/>
            <a:cxnLst/>
            <a:rect l="l" t="t" r="r" b="b"/>
            <a:pathLst>
              <a:path w="10013961" h="7292795">
                <a:moveTo>
                  <a:pt x="0" y="0"/>
                </a:moveTo>
                <a:lnTo>
                  <a:pt x="10013962" y="0"/>
                </a:lnTo>
                <a:lnTo>
                  <a:pt x="10013962" y="7292795"/>
                </a:lnTo>
                <a:lnTo>
                  <a:pt x="0" y="729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93" b="-2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813549" y="-817719"/>
            <a:ext cx="5411828" cy="5344180"/>
          </a:xfrm>
          <a:custGeom>
            <a:avLst/>
            <a:gdLst/>
            <a:ahLst/>
            <a:cxnLst/>
            <a:rect l="l" t="t" r="r" b="b"/>
            <a:pathLst>
              <a:path w="5411828" h="5344180">
                <a:moveTo>
                  <a:pt x="0" y="0"/>
                </a:moveTo>
                <a:lnTo>
                  <a:pt x="5411828" y="0"/>
                </a:lnTo>
                <a:lnTo>
                  <a:pt x="5411828" y="5344180"/>
                </a:lnTo>
                <a:lnTo>
                  <a:pt x="0" y="5344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925319" y="6876856"/>
            <a:ext cx="14097184" cy="4280095"/>
          </a:xfrm>
          <a:custGeom>
            <a:avLst/>
            <a:gdLst/>
            <a:ahLst/>
            <a:cxnLst/>
            <a:rect l="l" t="t" r="r" b="b"/>
            <a:pathLst>
              <a:path w="14097184" h="4280095">
                <a:moveTo>
                  <a:pt x="0" y="0"/>
                </a:moveTo>
                <a:lnTo>
                  <a:pt x="14097183" y="0"/>
                </a:lnTo>
                <a:lnTo>
                  <a:pt x="14097183" y="4280095"/>
                </a:lnTo>
                <a:lnTo>
                  <a:pt x="0" y="42800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857" b="-108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08951" y="730986"/>
            <a:ext cx="9480460" cy="279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532" spc="542">
                <a:solidFill>
                  <a:srgbClr val="231F20"/>
                </a:solidFill>
                <a:latin typeface="Oswald Bold"/>
              </a:rPr>
              <a:t>1.</a:t>
            </a:r>
          </a:p>
          <a:p>
            <a:pPr algn="l">
              <a:lnSpc>
                <a:spcPts val="5808"/>
              </a:lnSpc>
            </a:pPr>
            <a:r>
              <a:rPr lang="en-US" sz="5532" spc="542">
                <a:solidFill>
                  <a:srgbClr val="231F20"/>
                </a:solidFill>
                <a:latin typeface="Oswald Bold"/>
              </a:rPr>
              <a:t>HOW LOG DATA CAN GET TAMPERED WITH</a:t>
            </a:r>
          </a:p>
          <a:p>
            <a:pPr marL="0" lvl="0" indent="0" algn="l">
              <a:lnSpc>
                <a:spcPts val="4549"/>
              </a:lnSpc>
            </a:pPr>
            <a:endParaRPr lang="en-US" sz="5532" spc="542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928" y="628760"/>
            <a:ext cx="8267232" cy="4219370"/>
            <a:chOff x="0" y="0"/>
            <a:chExt cx="1912334" cy="97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2334" cy="976003"/>
            </a:xfrm>
            <a:custGeom>
              <a:avLst/>
              <a:gdLst/>
              <a:ahLst/>
              <a:cxnLst/>
              <a:rect l="l" t="t" r="r" b="b"/>
              <a:pathLst>
                <a:path w="1912334" h="976003">
                  <a:moveTo>
                    <a:pt x="1912334" y="0"/>
                  </a:moveTo>
                  <a:lnTo>
                    <a:pt x="0" y="0"/>
                  </a:lnTo>
                  <a:lnTo>
                    <a:pt x="0" y="788043"/>
                  </a:lnTo>
                  <a:lnTo>
                    <a:pt x="157480" y="788043"/>
                  </a:lnTo>
                  <a:lnTo>
                    <a:pt x="157480" y="976003"/>
                  </a:lnTo>
                  <a:lnTo>
                    <a:pt x="463550" y="788043"/>
                  </a:lnTo>
                  <a:lnTo>
                    <a:pt x="1912334" y="788043"/>
                  </a:lnTo>
                  <a:lnTo>
                    <a:pt x="191233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12334" cy="814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>
                  <a:solidFill>
                    <a:srgbClr val="010101"/>
                  </a:solidFill>
                  <a:latin typeface="Open Sauce"/>
                </a:rPr>
                <a:t>⬡Log Injection: Log injection involves injecting false or malicious log entries into log files. Attackers use this technique to obfuscate their activities</a:t>
              </a:r>
            </a:p>
            <a:p>
              <a:pPr algn="ctr">
                <a:lnSpc>
                  <a:spcPts val="2859"/>
                </a:lnSpc>
              </a:pPr>
              <a:endParaRPr lang="en-US" sz="2999">
                <a:solidFill>
                  <a:srgbClr val="010101"/>
                </a:solidFill>
                <a:latin typeface="Open Sauce"/>
              </a:endParaRPr>
            </a:p>
            <a:p>
              <a:pPr algn="ctr">
                <a:lnSpc>
                  <a:spcPts val="2859"/>
                </a:lnSpc>
              </a:pPr>
              <a:endParaRPr lang="en-US" sz="2999">
                <a:solidFill>
                  <a:srgbClr val="010101"/>
                </a:solidFill>
                <a:latin typeface="Open Sauce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61443" y="3462613"/>
            <a:ext cx="8417990" cy="3858360"/>
            <a:chOff x="0" y="0"/>
            <a:chExt cx="2047782" cy="938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938595"/>
            </a:xfrm>
            <a:custGeom>
              <a:avLst/>
              <a:gdLst/>
              <a:ahLst/>
              <a:cxnLst/>
              <a:rect l="l" t="t" r="r" b="b"/>
              <a:pathLst>
                <a:path w="2047782" h="938595">
                  <a:moveTo>
                    <a:pt x="2047782" y="0"/>
                  </a:moveTo>
                  <a:lnTo>
                    <a:pt x="0" y="0"/>
                  </a:lnTo>
                  <a:lnTo>
                    <a:pt x="0" y="750635"/>
                  </a:lnTo>
                  <a:lnTo>
                    <a:pt x="157480" y="750635"/>
                  </a:lnTo>
                  <a:lnTo>
                    <a:pt x="157480" y="938595"/>
                  </a:lnTo>
                  <a:lnTo>
                    <a:pt x="463550" y="750635"/>
                  </a:lnTo>
                  <a:lnTo>
                    <a:pt x="2047782" y="750635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47782" cy="78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29"/>
                </a:lnSpc>
              </a:pPr>
              <a:r>
                <a:rPr lang="en-US" sz="3099">
                  <a:solidFill>
                    <a:srgbClr val="FFFFFF"/>
                  </a:solidFill>
                  <a:latin typeface="Open Sauce"/>
                </a:rPr>
                <a:t>⬡</a:t>
              </a:r>
              <a:r>
                <a:rPr lang="en-US" sz="3099">
                  <a:solidFill>
                    <a:srgbClr val="040506"/>
                  </a:solidFill>
                  <a:latin typeface="Open Sauce"/>
                </a:rPr>
                <a:t>Log Deletion: Log deletion refers to the act of removing or erasing log entries from log files</a:t>
              </a:r>
            </a:p>
            <a:p>
              <a:pPr algn="ctr">
                <a:lnSpc>
                  <a:spcPts val="2859"/>
                </a:lnSpc>
              </a:pPr>
              <a:endParaRPr lang="en-US" sz="3099">
                <a:solidFill>
                  <a:srgbClr val="040506"/>
                </a:solidFill>
                <a:latin typeface="Open Sauce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05401" y="5798784"/>
            <a:ext cx="8417990" cy="3858360"/>
            <a:chOff x="0" y="0"/>
            <a:chExt cx="2047782" cy="9385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7782" cy="938595"/>
            </a:xfrm>
            <a:custGeom>
              <a:avLst/>
              <a:gdLst/>
              <a:ahLst/>
              <a:cxnLst/>
              <a:rect l="l" t="t" r="r" b="b"/>
              <a:pathLst>
                <a:path w="2047782" h="938595">
                  <a:moveTo>
                    <a:pt x="2047782" y="0"/>
                  </a:moveTo>
                  <a:lnTo>
                    <a:pt x="0" y="0"/>
                  </a:lnTo>
                  <a:lnTo>
                    <a:pt x="0" y="750635"/>
                  </a:lnTo>
                  <a:lnTo>
                    <a:pt x="157480" y="750635"/>
                  </a:lnTo>
                  <a:lnTo>
                    <a:pt x="157480" y="938595"/>
                  </a:lnTo>
                  <a:lnTo>
                    <a:pt x="463550" y="750635"/>
                  </a:lnTo>
                  <a:lnTo>
                    <a:pt x="2047782" y="750635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47782" cy="78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Open Sauce"/>
                </a:rPr>
                <a:t>⬡L</a:t>
              </a:r>
              <a:r>
                <a:rPr lang="en-US" sz="2799">
                  <a:solidFill>
                    <a:srgbClr val="040506"/>
                  </a:solidFill>
                  <a:latin typeface="Open Sauce"/>
                </a:rPr>
                <a:t>og Alteration: Log alteration involves modifying existing log entries to manipulate or misrepresent the information contained within them</a:t>
              </a:r>
            </a:p>
            <a:p>
              <a:pPr algn="ctr">
                <a:lnSpc>
                  <a:spcPts val="3639"/>
                </a:lnSpc>
              </a:pPr>
              <a:endParaRPr lang="en-US" sz="2799">
                <a:solidFill>
                  <a:srgbClr val="040506"/>
                </a:solidFill>
                <a:latin typeface="Open Sauce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56735" y="-496050"/>
            <a:ext cx="5411828" cy="5344180"/>
          </a:xfrm>
          <a:custGeom>
            <a:avLst/>
            <a:gdLst/>
            <a:ahLst/>
            <a:cxnLst/>
            <a:rect l="l" t="t" r="r" b="b"/>
            <a:pathLst>
              <a:path w="5411828" h="5344180">
                <a:moveTo>
                  <a:pt x="0" y="0"/>
                </a:moveTo>
                <a:lnTo>
                  <a:pt x="5411828" y="0"/>
                </a:lnTo>
                <a:lnTo>
                  <a:pt x="5411828" y="5344180"/>
                </a:lnTo>
                <a:lnTo>
                  <a:pt x="0" y="5344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5F5F2">
                <a:alpha val="100000"/>
              </a:srgbClr>
            </a:gs>
            <a:gs pos="100000">
              <a:srgbClr val="90929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8416" y="3458926"/>
            <a:ext cx="9470884" cy="4448446"/>
          </a:xfrm>
          <a:custGeom>
            <a:avLst/>
            <a:gdLst/>
            <a:ahLst/>
            <a:cxnLst/>
            <a:rect l="l" t="t" r="r" b="b"/>
            <a:pathLst>
              <a:path w="9470884" h="4448446">
                <a:moveTo>
                  <a:pt x="0" y="0"/>
                </a:moveTo>
                <a:lnTo>
                  <a:pt x="9470884" y="0"/>
                </a:lnTo>
                <a:lnTo>
                  <a:pt x="9470884" y="4448446"/>
                </a:lnTo>
                <a:lnTo>
                  <a:pt x="0" y="444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03800" y="904875"/>
            <a:ext cx="15907437" cy="110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5"/>
              </a:lnSpc>
            </a:pPr>
            <a:r>
              <a:rPr lang="en-US" sz="6468">
                <a:solidFill>
                  <a:srgbClr val="000000"/>
                </a:solidFill>
                <a:latin typeface="Canva Sans Bold"/>
              </a:rPr>
              <a:t>The used algorithms for our project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8041" y="2505710"/>
            <a:ext cx="9330482" cy="778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K-Nearest Neighbors (KNN)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•Simplicity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•Effectiveness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•Non-parametric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•Logistic Regression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•Interpretability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•Efficiency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•Binary Classification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•Decision Tree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•Interpretability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•Handling Non-linear Relationships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•Feature Importance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Custom</PresentationFormat>
  <Paragraphs>124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Open Sauce</vt:lpstr>
      <vt:lpstr>Oswald Bold</vt:lpstr>
      <vt:lpstr>Arial</vt:lpstr>
      <vt:lpstr>Calibri</vt:lpstr>
      <vt:lpstr>Open Sauce Bold</vt:lpstr>
      <vt:lpstr>DM Sans</vt:lpstr>
      <vt:lpstr>DM Sans Italics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Reem Ashraf Hashem 89282 Fatma Amr Hussein 89087 Farah Khaled Mohammed 89297 Mariam Wafik William 89824 Rita Sherif Ramzy 89833</dc:title>
  <cp:lastModifiedBy>REEM ASRAF HASHIM IBRHIM</cp:lastModifiedBy>
  <cp:revision>2</cp:revision>
  <dcterms:created xsi:type="dcterms:W3CDTF">2006-08-16T00:00:00Z</dcterms:created>
  <dcterms:modified xsi:type="dcterms:W3CDTF">2024-06-23T23:33:16Z</dcterms:modified>
  <dc:identifier>DAGI-EJ0ZkE</dc:identifier>
</cp:coreProperties>
</file>